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88" r:id="rId2"/>
    <p:sldId id="287" r:id="rId3"/>
    <p:sldId id="257" r:id="rId4"/>
    <p:sldId id="311" r:id="rId5"/>
    <p:sldId id="319" r:id="rId6"/>
    <p:sldId id="334" r:id="rId7"/>
    <p:sldId id="335" r:id="rId8"/>
    <p:sldId id="336" r:id="rId9"/>
    <p:sldId id="337" r:id="rId10"/>
    <p:sldId id="338" r:id="rId11"/>
    <p:sldId id="345" r:id="rId12"/>
    <p:sldId id="340" r:id="rId13"/>
    <p:sldId id="341" r:id="rId14"/>
    <p:sldId id="342" r:id="rId15"/>
    <p:sldId id="322" r:id="rId16"/>
  </p:sldIdLst>
  <p:sldSz cx="12192000" cy="6858000"/>
  <p:notesSz cx="7315200" cy="1234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A30D"/>
    <a:srgbClr val="4C35F7"/>
    <a:srgbClr val="00D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6" y="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24"/>
    </p:cViewPr>
  </p:sorterViewPr>
  <p:notesViewPr>
    <p:cSldViewPr snapToGrid="0">
      <p:cViewPr varScale="1">
        <p:scale>
          <a:sx n="58" d="100"/>
          <a:sy n="58" d="100"/>
        </p:scale>
        <p:origin x="247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617220"/>
          </a:xfrm>
          <a:prstGeom prst="rect">
            <a:avLst/>
          </a:prstGeom>
        </p:spPr>
        <p:txBody>
          <a:bodyPr vert="horz" lIns="109594" tIns="54798" rIns="109594" bIns="54798" rtlCol="0"/>
          <a:lstStyle>
            <a:lvl1pPr algn="l">
              <a:defRPr sz="15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9" y="2"/>
            <a:ext cx="3169920" cy="617220"/>
          </a:xfrm>
          <a:prstGeom prst="rect">
            <a:avLst/>
          </a:prstGeom>
        </p:spPr>
        <p:txBody>
          <a:bodyPr vert="horz" lIns="109594" tIns="54798" rIns="109594" bIns="54798" rtlCol="0"/>
          <a:lstStyle>
            <a:lvl1pPr algn="r">
              <a:defRPr sz="1500"/>
            </a:lvl1pPr>
          </a:lstStyle>
          <a:p>
            <a:fld id="{92C93F5D-B8A5-42B6-A715-854175ECF2F8}" type="datetimeFigureOut">
              <a:rPr lang="nl-BE" smtClean="0"/>
              <a:t>9/03/2021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1725038"/>
            <a:ext cx="3169920" cy="617220"/>
          </a:xfrm>
          <a:prstGeom prst="rect">
            <a:avLst/>
          </a:prstGeom>
        </p:spPr>
        <p:txBody>
          <a:bodyPr vert="horz" lIns="109594" tIns="54798" rIns="109594" bIns="54798" rtlCol="0" anchor="b"/>
          <a:lstStyle>
            <a:lvl1pPr algn="l">
              <a:defRPr sz="15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9" y="11725038"/>
            <a:ext cx="3169920" cy="617220"/>
          </a:xfrm>
          <a:prstGeom prst="rect">
            <a:avLst/>
          </a:prstGeom>
        </p:spPr>
        <p:txBody>
          <a:bodyPr vert="horz" lIns="109594" tIns="54798" rIns="109594" bIns="54798" rtlCol="0" anchor="b"/>
          <a:lstStyle>
            <a:lvl1pPr algn="r">
              <a:defRPr sz="1500"/>
            </a:lvl1pPr>
          </a:lstStyle>
          <a:p>
            <a:fld id="{FD63B87C-4A10-4448-9ABE-11F010F7CED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40081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619364"/>
          </a:xfrm>
          <a:prstGeom prst="rect">
            <a:avLst/>
          </a:prstGeom>
        </p:spPr>
        <p:txBody>
          <a:bodyPr vert="horz" lIns="109594" tIns="54798" rIns="109594" bIns="54798" rtlCol="0"/>
          <a:lstStyle>
            <a:lvl1pPr algn="l">
              <a:defRPr sz="15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619364"/>
          </a:xfrm>
          <a:prstGeom prst="rect">
            <a:avLst/>
          </a:prstGeom>
        </p:spPr>
        <p:txBody>
          <a:bodyPr vert="horz" lIns="109594" tIns="54798" rIns="109594" bIns="54798" rtlCol="0"/>
          <a:lstStyle>
            <a:lvl1pPr algn="r">
              <a:defRPr sz="1500"/>
            </a:lvl1pPr>
          </a:lstStyle>
          <a:p>
            <a:fld id="{6C1AD0FA-ECED-43C3-8E24-6D20F5599DC0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3050"/>
            <a:ext cx="7407276" cy="4167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9594" tIns="54798" rIns="109594" bIns="547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5940745"/>
            <a:ext cx="5852160" cy="4860608"/>
          </a:xfrm>
          <a:prstGeom prst="rect">
            <a:avLst/>
          </a:prstGeom>
        </p:spPr>
        <p:txBody>
          <a:bodyPr vert="horz" lIns="109594" tIns="54798" rIns="109594" bIns="54798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25038"/>
            <a:ext cx="3169920" cy="619363"/>
          </a:xfrm>
          <a:prstGeom prst="rect">
            <a:avLst/>
          </a:prstGeom>
        </p:spPr>
        <p:txBody>
          <a:bodyPr vert="horz" lIns="109594" tIns="54798" rIns="109594" bIns="54798" rtlCol="0" anchor="b"/>
          <a:lstStyle>
            <a:lvl1pPr algn="l">
              <a:defRPr sz="15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11725038"/>
            <a:ext cx="3169920" cy="619363"/>
          </a:xfrm>
          <a:prstGeom prst="rect">
            <a:avLst/>
          </a:prstGeom>
        </p:spPr>
        <p:txBody>
          <a:bodyPr vert="horz" lIns="109594" tIns="54798" rIns="109594" bIns="54798" rtlCol="0" anchor="b"/>
          <a:lstStyle>
            <a:lvl1pPr algn="r">
              <a:defRPr sz="1500"/>
            </a:lvl1pPr>
          </a:lstStyle>
          <a:p>
            <a:fld id="{8073D6CC-EA0E-4D0A-A853-CCE22477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581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6038" y="1543050"/>
            <a:ext cx="7407276" cy="41671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88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5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96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37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02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82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46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66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02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12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62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96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54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72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21660" y="-5821658"/>
            <a:ext cx="548681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98208" y="-9330"/>
            <a:ext cx="10558432" cy="466812"/>
          </a:xfrm>
        </p:spPr>
        <p:txBody>
          <a:bodyPr/>
          <a:lstStyle>
            <a:lvl1pPr>
              <a:defRPr sz="2800"/>
            </a:lvl1pPr>
          </a:lstStyle>
          <a:p>
            <a:endParaRPr lang="en-US" altLang="en-US" sz="3200" dirty="0" smtClean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35360" y="574085"/>
            <a:ext cx="11521280" cy="5779607"/>
          </a:xfrm>
        </p:spPr>
        <p:txBody>
          <a:bodyPr/>
          <a:lstStyle>
            <a:lvl1pPr>
              <a:defRPr sz="1800">
                <a:latin typeface="+mn-lt"/>
              </a:defRPr>
            </a:lvl1pPr>
          </a:lstStyle>
          <a:p>
            <a:endParaRPr lang="en-US" altLang="en-US" sz="2000" dirty="0" smtClean="0"/>
          </a:p>
        </p:txBody>
      </p:sp>
      <p:pic>
        <p:nvPicPr>
          <p:cNvPr id="5" name="Picture 4" descr="Logo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0" y="25402"/>
            <a:ext cx="819507" cy="80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50996" y="511705"/>
            <a:ext cx="479425" cy="1221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7" name="Picture 3" descr="Ligne_orange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3" y="6391276"/>
            <a:ext cx="12192001" cy="1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41016" y="6436798"/>
            <a:ext cx="5006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baseline="0" noProof="0" dirty="0" smtClean="0">
                <a:solidFill>
                  <a:schemeClr val="accent2">
                    <a:lumMod val="75000"/>
                  </a:schemeClr>
                </a:solidFill>
              </a:rPr>
              <a:t>    OCO-3/OCO-2 Validation Group Meeting, virtual, 9 March 2021</a:t>
            </a:r>
            <a:endParaRPr lang="en-US" sz="1400" b="0" noProof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662985" y="6436798"/>
            <a:ext cx="2518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fr-BE" sz="1400" b="0" kern="1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    M. K.</a:t>
            </a:r>
            <a:r>
              <a:rPr lang="fr-BE" sz="1400" b="0" kern="1200" baseline="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Sha</a:t>
            </a:r>
            <a:r>
              <a:rPr lang="fr-BE" sz="1400" b="0" kern="1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et al. 	 </a:t>
            </a:r>
            <a:fld id="{CE33C972-C757-4836-9780-0E5872FB371E}" type="slidenum">
              <a:rPr lang="fr-BE" sz="1400" b="0" kern="12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lang="en-US" sz="1400" b="0" kern="1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6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9008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533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9446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5157788"/>
            <a:ext cx="29464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735584" y="6077712"/>
            <a:ext cx="853440" cy="640080"/>
          </a:xfrm>
        </p:spPr>
        <p:txBody>
          <a:bodyPr rtlCol="0">
            <a:normAutofit/>
          </a:bodyPr>
          <a:lstStyle>
            <a:lvl1pPr marL="0" indent="0"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1751584" y="6083808"/>
            <a:ext cx="853440" cy="640080"/>
          </a:xfrm>
        </p:spPr>
        <p:txBody>
          <a:bodyPr rtlCol="0">
            <a:normAutofit/>
          </a:bodyPr>
          <a:lstStyle>
            <a:lvl1pPr marL="0" indent="0"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2767584" y="6080760"/>
            <a:ext cx="853440" cy="640080"/>
          </a:xfrm>
        </p:spPr>
        <p:txBody>
          <a:bodyPr rtlCol="0">
            <a:normAutofit/>
          </a:bodyPr>
          <a:lstStyle>
            <a:lvl1pPr marL="0" indent="0"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5645152" y="4038600"/>
            <a:ext cx="6242049" cy="685800"/>
          </a:xfrm>
          <a:prstGeom prst="rect">
            <a:avLst/>
          </a:prstGeom>
        </p:spPr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/>
              <a:t>SUBTITLE</a:t>
            </a:r>
          </a:p>
          <a:p>
            <a:pPr>
              <a:defRPr/>
            </a:pPr>
            <a:r>
              <a:rPr lang="nl-BE" sz="1200"/>
              <a:t>Authors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08698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330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055019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Box 3"/>
          <p:cNvSpPr txBox="1"/>
          <p:nvPr userDrawn="1"/>
        </p:nvSpPr>
        <p:spPr>
          <a:xfrm>
            <a:off x="239349" y="6451600"/>
            <a:ext cx="3552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b="1" dirty="0" err="1" smtClean="0">
                <a:solidFill>
                  <a:srgbClr val="002060"/>
                </a:solidFill>
              </a:rPr>
              <a:t>February</a:t>
            </a:r>
            <a:r>
              <a:rPr lang="fr-BE" sz="1800" b="1" dirty="0" smtClean="0">
                <a:solidFill>
                  <a:srgbClr val="002060"/>
                </a:solidFill>
              </a:rPr>
              <a:t> 1, 2019</a:t>
            </a:r>
            <a:endParaRPr lang="en-US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28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923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9008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622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9008" cy="755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7002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9008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2657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735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449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1055351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smtClean="0"/>
              <a:t>Click to edit Master title style</a:t>
            </a:r>
            <a:endParaRPr lang="nl-BE" altLang="nl-B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smtClean="0"/>
              <a:t>Click to edit Master text styles</a:t>
            </a:r>
          </a:p>
          <a:p>
            <a:pPr lvl="1"/>
            <a:r>
              <a:rPr lang="en-US" altLang="nl-BE" smtClean="0"/>
              <a:t>Second level</a:t>
            </a:r>
          </a:p>
          <a:p>
            <a:pPr lvl="2"/>
            <a:r>
              <a:rPr lang="en-US" altLang="nl-BE" smtClean="0"/>
              <a:t>Third level</a:t>
            </a:r>
          </a:p>
          <a:p>
            <a:pPr lvl="3"/>
            <a:r>
              <a:rPr lang="en-US" altLang="nl-BE" smtClean="0"/>
              <a:t>Fourth level</a:t>
            </a:r>
          </a:p>
          <a:p>
            <a:pPr lvl="4"/>
            <a:r>
              <a:rPr lang="en-US" altLang="nl-BE" smtClean="0"/>
              <a:t>Fifth level</a:t>
            </a:r>
            <a:endParaRPr lang="nl-BE" altLang="nl-BE" smtClean="0"/>
          </a:p>
        </p:txBody>
      </p:sp>
    </p:spTree>
    <p:extLst>
      <p:ext uri="{BB962C8B-B14F-4D97-AF65-F5344CB8AC3E}">
        <p14:creationId xmlns:p14="http://schemas.microsoft.com/office/powerpoint/2010/main" val="237666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206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Open Sans" pitchFamily="34" charset="0"/>
          <a:cs typeface="Open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Open Sans" pitchFamily="34" charset="0"/>
          <a:cs typeface="Open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Open Sans" pitchFamily="34" charset="0"/>
          <a:cs typeface="Open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Open Sans" pitchFamily="34" charset="0"/>
          <a:cs typeface="Open 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mahesh.sha@aeronomie.be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hesh.sha@aeronomie.b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k-asf.kit.edu/english/COCCON.ph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pc-vdaf.tropomi.e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5pcampaigns.aeronomie.b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5" b="6671"/>
          <a:stretch>
            <a:fillRect/>
          </a:stretch>
        </p:blipFill>
        <p:spPr bwMode="auto">
          <a:xfrm>
            <a:off x="-19051" y="1"/>
            <a:ext cx="12204701" cy="360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1" r="21871"/>
          <a:stretch/>
        </p:blipFill>
        <p:spPr bwMode="auto">
          <a:xfrm rot="21600000">
            <a:off x="9840417" y="116634"/>
            <a:ext cx="1614297" cy="1368151"/>
          </a:xfrm>
          <a:prstGeom prst="ellipse">
            <a:avLst/>
          </a:prstGeom>
          <a:noFill/>
          <a:ln w="28575" algn="in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2294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" y="2105661"/>
            <a:ext cx="3314471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Placeholder 10"/>
          <p:cNvSpPr txBox="1">
            <a:spLocks/>
          </p:cNvSpPr>
          <p:nvPr/>
        </p:nvSpPr>
        <p:spPr bwMode="auto">
          <a:xfrm>
            <a:off x="185974" y="2981960"/>
            <a:ext cx="2946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en-US" altLang="en-US" sz="2400" dirty="0" smtClean="0">
                <a:solidFill>
                  <a:srgbClr val="FFFFFF"/>
                </a:solidFill>
                <a:latin typeface="Open Sans SemiBold" pitchFamily="34" charset="0"/>
              </a:rPr>
              <a:t>S5P CH</a:t>
            </a:r>
            <a:r>
              <a:rPr lang="en-US" altLang="en-US" sz="2400" baseline="-25000" dirty="0" smtClean="0">
                <a:solidFill>
                  <a:srgbClr val="FFFFFF"/>
                </a:solidFill>
                <a:latin typeface="Open Sans SemiBold" pitchFamily="34" charset="0"/>
              </a:rPr>
              <a:t>4</a:t>
            </a:r>
            <a:r>
              <a:rPr lang="en-US" altLang="en-US" sz="2400" dirty="0" smtClean="0">
                <a:solidFill>
                  <a:srgbClr val="FFFFFF"/>
                </a:solidFill>
                <a:latin typeface="Open Sans SemiBold" pitchFamily="34" charset="0"/>
              </a:rPr>
              <a:t> &amp; CO validation</a:t>
            </a:r>
            <a:endParaRPr lang="en-US" altLang="en-US" sz="2400" dirty="0">
              <a:solidFill>
                <a:srgbClr val="FFFFFF"/>
              </a:solidFill>
              <a:latin typeface="Open Sans SemiBold" pitchFamily="34" charset="0"/>
            </a:endParaRPr>
          </a:p>
        </p:txBody>
      </p:sp>
      <p:sp>
        <p:nvSpPr>
          <p:cNvPr id="12296" name="Slide Number Placeholder 5"/>
          <p:cNvSpPr>
            <a:spLocks noGrp="1"/>
          </p:cNvSpPr>
          <p:nvPr>
            <p:ph type="sldNum" sz="quarter" idx="18"/>
          </p:nvPr>
        </p:nvSpPr>
        <p:spPr bwMode="auto">
          <a:xfrm>
            <a:off x="3401822" y="3788713"/>
            <a:ext cx="8783828" cy="6828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1800" dirty="0" smtClean="0">
                <a:solidFill>
                  <a:srgbClr val="1F497D"/>
                </a:solidFill>
              </a:rPr>
              <a:t>Validation results of Sentinel-5 Precursor methane and carbon monoxide products using COCCON data</a:t>
            </a:r>
            <a:endParaRPr lang="en-US" altLang="en-US" sz="1800" dirty="0" smtClean="0">
              <a:solidFill>
                <a:srgbClr val="254F77"/>
              </a:solidFill>
              <a:latin typeface="Open Sans Light" pitchFamily="34" charset="0"/>
              <a:cs typeface="Open Sans Light" pitchFamily="34" charset="0"/>
            </a:endParaRPr>
          </a:p>
        </p:txBody>
      </p:sp>
      <p:pic>
        <p:nvPicPr>
          <p:cNvPr id="12297" name="Picture 18" descr="logobelspo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" r="5283"/>
          <a:stretch>
            <a:fillRect/>
          </a:stretch>
        </p:blipFill>
        <p:spPr>
          <a:xfrm>
            <a:off x="736600" y="6361114"/>
            <a:ext cx="660400" cy="496887"/>
          </a:xfrm>
          <a:noFill/>
        </p:spPr>
      </p:pic>
      <p:pic>
        <p:nvPicPr>
          <p:cNvPr id="12298" name="Picture 18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6467" y="6423025"/>
            <a:ext cx="660400" cy="368300"/>
          </a:xfrm>
          <a:noFill/>
        </p:spPr>
      </p:pic>
      <p:sp>
        <p:nvSpPr>
          <p:cNvPr id="12299" name="Slide Number Placeholder 5"/>
          <p:cNvSpPr txBox="1">
            <a:spLocks/>
          </p:cNvSpPr>
          <p:nvPr/>
        </p:nvSpPr>
        <p:spPr bwMode="auto">
          <a:xfrm>
            <a:off x="541528" y="5044086"/>
            <a:ext cx="10382503" cy="125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9pPr>
          </a:lstStyle>
          <a:p>
            <a:pPr algn="just" eaLnBrk="1" hangingPunct="1">
              <a:buNone/>
            </a:pPr>
            <a:r>
              <a:rPr lang="en-US" altLang="en-US" sz="1400" b="1" dirty="0" smtClean="0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Mahesh </a:t>
            </a:r>
            <a:r>
              <a:rPr lang="en-US" altLang="en-US" sz="1400" b="1" dirty="0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Kumar </a:t>
            </a:r>
            <a:r>
              <a:rPr lang="en-US" altLang="en-US" sz="1400" b="1" dirty="0" smtClean="0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Sha*, </a:t>
            </a:r>
            <a:r>
              <a:rPr lang="en-US" altLang="en-US" sz="1400" b="1" dirty="0" err="1" smtClean="0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Bavo</a:t>
            </a:r>
            <a:r>
              <a:rPr lang="en-US" altLang="en-US" sz="1400" b="1" dirty="0" smtClean="0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 Langerock, </a:t>
            </a:r>
            <a:r>
              <a:rPr lang="en-US" altLang="en-US" sz="1400" b="1" dirty="0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Martine De </a:t>
            </a:r>
            <a:r>
              <a:rPr lang="en-US" altLang="en-US" sz="1400" b="1" dirty="0" smtClean="0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Mazière, </a:t>
            </a:r>
            <a:r>
              <a:rPr lang="en-US" altLang="en-US" sz="1400" b="1" dirty="0" err="1" smtClean="0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Darko</a:t>
            </a:r>
            <a:r>
              <a:rPr lang="en-US" altLang="en-US" sz="1400" b="1" dirty="0" smtClean="0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 </a:t>
            </a:r>
            <a:r>
              <a:rPr lang="en-US" altLang="en-US" sz="1400" b="1" dirty="0" err="1" smtClean="0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Dubravica</a:t>
            </a:r>
            <a:r>
              <a:rPr lang="en-US" altLang="en-US" sz="1400" b="1" dirty="0" smtClean="0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, Frank </a:t>
            </a:r>
            <a:r>
              <a:rPr lang="en-US" altLang="en-US" sz="1400" b="1" dirty="0" err="1" smtClean="0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Hase</a:t>
            </a:r>
            <a:r>
              <a:rPr lang="en-US" altLang="en-US" sz="1400" b="1" dirty="0" smtClean="0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, </a:t>
            </a:r>
            <a:r>
              <a:rPr lang="en-US" altLang="en-US" sz="1400" b="1" dirty="0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Carlos </a:t>
            </a:r>
            <a:r>
              <a:rPr lang="en-US" altLang="en-US" sz="1400" b="1" dirty="0" err="1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Alberti</a:t>
            </a:r>
            <a:r>
              <a:rPr lang="en-US" altLang="en-US" sz="1400" b="1" dirty="0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, </a:t>
            </a:r>
            <a:r>
              <a:rPr lang="en-US" altLang="en-US" sz="1400" b="1" dirty="0" err="1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Dimitrios</a:t>
            </a:r>
            <a:r>
              <a:rPr lang="en-US" altLang="en-US" sz="1400" b="1" dirty="0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 </a:t>
            </a:r>
            <a:r>
              <a:rPr lang="en-US" altLang="en-US" sz="1400" b="1" dirty="0" err="1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Balis</a:t>
            </a:r>
            <a:r>
              <a:rPr lang="en-US" altLang="en-US" sz="1400" b="1" dirty="0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, </a:t>
            </a:r>
            <a:r>
              <a:rPr lang="en-US" altLang="en-US" sz="1400" b="1" dirty="0" smtClean="0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 Thomas </a:t>
            </a:r>
            <a:r>
              <a:rPr lang="en-US" altLang="en-US" sz="1400" b="1" dirty="0" err="1" smtClean="0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Blumenstock</a:t>
            </a:r>
            <a:r>
              <a:rPr lang="en-US" altLang="en-US" sz="1400" b="1" dirty="0" smtClean="0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, </a:t>
            </a:r>
            <a:r>
              <a:rPr lang="en-US" altLang="en-US" sz="1400" b="1" dirty="0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Matthias Frey, Pauli </a:t>
            </a:r>
            <a:r>
              <a:rPr lang="en-US" altLang="en-US" sz="1400" b="1" dirty="0" err="1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Heikkinen</a:t>
            </a:r>
            <a:r>
              <a:rPr lang="en-US" altLang="en-US" sz="1400" b="1" dirty="0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, Nicole Jacobs, Eugene Marais, </a:t>
            </a:r>
            <a:r>
              <a:rPr lang="en-US" altLang="en-US" sz="1400" b="1" dirty="0" err="1" smtClean="0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Marios</a:t>
            </a:r>
            <a:r>
              <a:rPr lang="en-US" altLang="en-US" sz="1400" b="1" dirty="0" smtClean="0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 </a:t>
            </a:r>
            <a:r>
              <a:rPr lang="en-US" altLang="en-US" sz="1400" b="1" dirty="0" err="1" smtClean="0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Mermigkas</a:t>
            </a:r>
            <a:r>
              <a:rPr lang="en-US" altLang="en-US" sz="1400" b="1" dirty="0" smtClean="0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, Amelie </a:t>
            </a:r>
            <a:r>
              <a:rPr lang="en-US" altLang="en-US" sz="1400" b="1" dirty="0" err="1" smtClean="0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Roehling</a:t>
            </a:r>
            <a:r>
              <a:rPr lang="en-US" altLang="en-US" sz="1400" b="1" dirty="0" smtClean="0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, William Simpson, </a:t>
            </a:r>
            <a:r>
              <a:rPr lang="en-US" altLang="en-US" sz="1400" b="1" dirty="0" err="1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Qiansi</a:t>
            </a:r>
            <a:r>
              <a:rPr lang="en-US" altLang="en-US" sz="1400" b="1" dirty="0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 </a:t>
            </a:r>
            <a:r>
              <a:rPr lang="en-US" altLang="en-US" sz="1400" b="1" dirty="0" err="1" smtClean="0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Tu</a:t>
            </a:r>
            <a:r>
              <a:rPr lang="en-US" altLang="en-US" sz="1400" b="1" dirty="0" smtClean="0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 </a:t>
            </a:r>
            <a:r>
              <a:rPr lang="en-US" altLang="en-US" sz="1400" b="1" dirty="0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with contributions from the COCCON team, </a:t>
            </a:r>
            <a:r>
              <a:rPr lang="en-US" altLang="en-US" sz="1400" b="1" dirty="0" smtClean="0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SRON </a:t>
            </a:r>
            <a:r>
              <a:rPr lang="en-US" altLang="en-US" sz="1400" b="1" dirty="0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team and S5P MPC-VDAF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en-US" altLang="en-US" sz="1400" dirty="0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				        </a:t>
            </a:r>
            <a:endParaRPr lang="en-US" altLang="en-US" sz="1400" dirty="0" smtClean="0">
              <a:solidFill>
                <a:srgbClr val="254F77"/>
              </a:solidFill>
              <a:latin typeface="Open Sans Light" pitchFamily="34" charset="0"/>
              <a:cs typeface="Open Sans Light" pitchFamily="34" charset="0"/>
            </a:endParaRPr>
          </a:p>
          <a:p>
            <a:pPr algn="just" eaLnBrk="1" hangingPunct="1">
              <a:buNone/>
            </a:pPr>
            <a:r>
              <a:rPr lang="en-US" altLang="en-US" sz="1400" dirty="0" smtClean="0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							</a:t>
            </a:r>
            <a:r>
              <a:rPr lang="en-US" altLang="en-US" sz="1200" dirty="0" smtClean="0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 </a:t>
            </a:r>
            <a:r>
              <a:rPr lang="en-US" altLang="en-US" sz="1200" dirty="0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</a:rPr>
              <a:t>* </a:t>
            </a:r>
            <a:r>
              <a:rPr lang="en-US" altLang="en-US" sz="1200" b="1" dirty="0" smtClean="0">
                <a:solidFill>
                  <a:srgbClr val="254F77"/>
                </a:solidFill>
                <a:latin typeface="Open Sans Light" pitchFamily="34" charset="0"/>
                <a:cs typeface="Open Sans Light" pitchFamily="34" charset="0"/>
                <a:hlinkClick r:id="rId8"/>
              </a:rPr>
              <a:t>mahesh.sha@aeronomie.be</a:t>
            </a:r>
            <a:endParaRPr lang="en-US" altLang="en-US" sz="1600" b="1" dirty="0">
              <a:solidFill>
                <a:srgbClr val="254F77"/>
              </a:solidFill>
              <a:latin typeface="Open Sans Light" pitchFamily="34" charset="0"/>
              <a:cs typeface="Open Sans Ligh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410" y="182880"/>
            <a:ext cx="1767837" cy="1325878"/>
          </a:xfrm>
          <a:prstGeom prst="ellipse">
            <a:avLst/>
          </a:prstGeom>
          <a:noFill/>
          <a:ln w="28575" algn="in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62" y="1234441"/>
            <a:ext cx="1849191" cy="52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7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S5P validation </a:t>
            </a:r>
            <a:r>
              <a:rPr lang="en-US" dirty="0"/>
              <a:t>results </a:t>
            </a:r>
            <a:r>
              <a:rPr lang="en-US" dirty="0" smtClean="0"/>
              <a:t>– XCH</a:t>
            </a:r>
            <a:r>
              <a:rPr lang="en-US" baseline="-25000" dirty="0" smtClean="0"/>
              <a:t>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9"/>
          <a:stretch/>
        </p:blipFill>
        <p:spPr>
          <a:xfrm>
            <a:off x="979170" y="2230902"/>
            <a:ext cx="10058400" cy="41279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12570" y="1069150"/>
            <a:ext cx="9601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Dashed </a:t>
            </a:r>
            <a:r>
              <a:rPr lang="en-US" sz="1600" dirty="0">
                <a:solidFill>
                  <a:srgbClr val="0070C0"/>
                </a:solidFill>
              </a:rPr>
              <a:t>blue: Standard XCH</a:t>
            </a:r>
            <a:r>
              <a:rPr lang="en-US" sz="1600" baseline="-25000" dirty="0">
                <a:solidFill>
                  <a:srgbClr val="0070C0"/>
                </a:solidFill>
              </a:rPr>
              <a:t>4</a:t>
            </a:r>
            <a:r>
              <a:rPr lang="en-US" sz="1600" dirty="0">
                <a:solidFill>
                  <a:srgbClr val="0070C0"/>
                </a:solidFill>
              </a:rPr>
              <a:t>		</a:t>
            </a:r>
            <a:r>
              <a:rPr lang="en-US" sz="1600" dirty="0" smtClean="0">
                <a:solidFill>
                  <a:srgbClr val="0070C0"/>
                </a:solidFill>
              </a:rPr>
              <a:t>-0.32</a:t>
            </a:r>
            <a:r>
              <a:rPr lang="en-US" sz="1600" dirty="0">
                <a:solidFill>
                  <a:srgbClr val="0070C0"/>
                </a:solidFill>
              </a:rPr>
              <a:t>		0.73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Solid </a:t>
            </a:r>
            <a:r>
              <a:rPr lang="en-US" sz="1600" dirty="0">
                <a:solidFill>
                  <a:srgbClr val="0070C0"/>
                </a:solidFill>
              </a:rPr>
              <a:t>blue: Bias corrected XCH</a:t>
            </a:r>
            <a:r>
              <a:rPr lang="en-US" sz="1600" baseline="-25000" dirty="0">
                <a:solidFill>
                  <a:srgbClr val="0070C0"/>
                </a:solidFill>
              </a:rPr>
              <a:t>4</a:t>
            </a:r>
            <a:r>
              <a:rPr lang="en-US" sz="1600" dirty="0">
                <a:solidFill>
                  <a:srgbClr val="0070C0"/>
                </a:solidFill>
              </a:rPr>
              <a:t>		 </a:t>
            </a:r>
            <a:r>
              <a:rPr lang="en-US" sz="1600" dirty="0" smtClean="0">
                <a:solidFill>
                  <a:srgbClr val="0070C0"/>
                </a:solidFill>
              </a:rPr>
              <a:t>0.16</a:t>
            </a:r>
            <a:r>
              <a:rPr lang="en-US" sz="1600" dirty="0">
                <a:solidFill>
                  <a:srgbClr val="0070C0"/>
                </a:solidFill>
              </a:rPr>
              <a:t>		</a:t>
            </a:r>
            <a:r>
              <a:rPr lang="en-US" sz="1600" dirty="0" smtClean="0">
                <a:solidFill>
                  <a:srgbClr val="0070C0"/>
                </a:solidFill>
              </a:rPr>
              <a:t>0.72</a:t>
            </a:r>
          </a:p>
          <a:p>
            <a:endParaRPr lang="en-US" sz="1600" dirty="0" smtClean="0"/>
          </a:p>
          <a:p>
            <a:r>
              <a:rPr lang="en-US" sz="1600" b="1" dirty="0" smtClean="0"/>
              <a:t>S5P requirements </a:t>
            </a:r>
            <a:r>
              <a:rPr lang="en-US" sz="1600" b="1" dirty="0"/>
              <a:t>XCH</a:t>
            </a:r>
            <a:r>
              <a:rPr lang="en-US" sz="1600" b="1" baseline="-25000" dirty="0"/>
              <a:t>4</a:t>
            </a:r>
            <a:r>
              <a:rPr lang="en-US" sz="1600" b="1" dirty="0"/>
              <a:t>		 </a:t>
            </a:r>
            <a:r>
              <a:rPr lang="en-US" sz="1600" b="1" dirty="0" smtClean="0"/>
              <a:t> 1.5</a:t>
            </a:r>
            <a:r>
              <a:rPr lang="en-US" sz="1600" b="1" dirty="0"/>
              <a:t>		</a:t>
            </a:r>
            <a:r>
              <a:rPr lang="en-US" sz="1600" b="1" dirty="0" smtClean="0"/>
              <a:t>  1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4678680" y="771018"/>
            <a:ext cx="3491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r</a:t>
            </a:r>
            <a:r>
              <a:rPr lang="en-US" dirty="0" err="1" smtClean="0">
                <a:solidFill>
                  <a:srgbClr val="0070C0"/>
                </a:solidFill>
              </a:rPr>
              <a:t>elbias</a:t>
            </a:r>
            <a:r>
              <a:rPr lang="en-US" dirty="0" smtClean="0">
                <a:solidFill>
                  <a:srgbClr val="0070C0"/>
                </a:solidFill>
              </a:rPr>
              <a:t> mean </a:t>
            </a:r>
            <a:r>
              <a:rPr lang="en-US" dirty="0">
                <a:solidFill>
                  <a:srgbClr val="0070C0"/>
                </a:solidFill>
              </a:rPr>
              <a:t>(%)        </a:t>
            </a:r>
            <a:r>
              <a:rPr lang="en-US" dirty="0" err="1">
                <a:solidFill>
                  <a:srgbClr val="0070C0"/>
                </a:solidFill>
              </a:rPr>
              <a:t>relbias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std</a:t>
            </a:r>
            <a:r>
              <a:rPr lang="en-US" dirty="0">
                <a:solidFill>
                  <a:srgbClr val="0070C0"/>
                </a:solidFill>
              </a:rPr>
              <a:t>(%)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284970" y="3088152"/>
            <a:ext cx="794657" cy="261257"/>
          </a:xfrm>
          <a:prstGeom prst="straightConnector1">
            <a:avLst/>
          </a:prstGeom>
          <a:noFill/>
          <a:ln w="28575" cap="flat">
            <a:solidFill>
              <a:schemeClr val="accent2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Rectangle 8"/>
          <p:cNvSpPr/>
          <p:nvPr/>
        </p:nvSpPr>
        <p:spPr>
          <a:xfrm>
            <a:off x="10046970" y="2935752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High albedo site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412" y="1"/>
            <a:ext cx="1849191" cy="52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7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S5P </a:t>
            </a:r>
            <a:r>
              <a:rPr lang="en-US" dirty="0"/>
              <a:t>validation results – </a:t>
            </a:r>
            <a:r>
              <a:rPr lang="en-US" dirty="0" smtClean="0"/>
              <a:t>XCO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1117518"/>
            <a:ext cx="4210050" cy="1943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0579"/>
            <a:ext cx="4210050" cy="194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143000"/>
            <a:ext cx="4127503" cy="1905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810000"/>
            <a:ext cx="4127503" cy="1905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810000"/>
            <a:ext cx="4127503" cy="19050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412" y="1"/>
            <a:ext cx="1849191" cy="52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0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S5P </a:t>
            </a:r>
            <a:r>
              <a:rPr lang="en-US" dirty="0"/>
              <a:t>validation results – </a:t>
            </a:r>
            <a:r>
              <a:rPr lang="en-US" dirty="0" smtClean="0"/>
              <a:t>XCO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10" y="1216883"/>
            <a:ext cx="4196589" cy="19368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6969"/>
            <a:ext cx="4196589" cy="19368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886200"/>
            <a:ext cx="4191000" cy="19343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886200"/>
            <a:ext cx="4191000" cy="19343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219200"/>
            <a:ext cx="4191000" cy="19343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412" y="1"/>
            <a:ext cx="1849191" cy="52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5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S5P </a:t>
            </a:r>
            <a:r>
              <a:rPr lang="en-US" dirty="0"/>
              <a:t>validation results – </a:t>
            </a:r>
            <a:r>
              <a:rPr lang="en-US" dirty="0" smtClean="0"/>
              <a:t>XCO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/>
          <a:stretch/>
        </p:blipFill>
        <p:spPr>
          <a:xfrm>
            <a:off x="0" y="1251857"/>
            <a:ext cx="9353550" cy="3592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680214"/>
            <a:ext cx="4114800" cy="3086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412" y="1"/>
            <a:ext cx="1849191" cy="52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5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S5P </a:t>
            </a:r>
            <a:r>
              <a:rPr lang="en-US" dirty="0"/>
              <a:t>validation results – </a:t>
            </a:r>
            <a:r>
              <a:rPr lang="en-US" dirty="0" smtClean="0"/>
              <a:t>XCO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06880"/>
            <a:ext cx="10058400" cy="46423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12570" y="993649"/>
            <a:ext cx="960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Solid red: S5P XCO	</a:t>
            </a:r>
            <a:r>
              <a:rPr lang="en-US" sz="1600" dirty="0"/>
              <a:t>		 </a:t>
            </a:r>
            <a:r>
              <a:rPr lang="en-US" sz="1600" dirty="0" smtClean="0"/>
              <a:t>3.70</a:t>
            </a:r>
            <a:r>
              <a:rPr lang="en-US" sz="1600" dirty="0"/>
              <a:t>		</a:t>
            </a:r>
            <a:r>
              <a:rPr lang="en-US" sz="1600" dirty="0" smtClean="0"/>
              <a:t>4.42</a:t>
            </a:r>
          </a:p>
          <a:p>
            <a:endParaRPr lang="en-US" sz="1600" dirty="0"/>
          </a:p>
          <a:p>
            <a:r>
              <a:rPr lang="en-US" sz="1600" b="1" dirty="0"/>
              <a:t>S5P requirements </a:t>
            </a:r>
            <a:r>
              <a:rPr lang="en-US" sz="1600" b="1" dirty="0" smtClean="0"/>
              <a:t>XCO</a:t>
            </a:r>
            <a:r>
              <a:rPr lang="en-US" sz="1600" b="1" dirty="0"/>
              <a:t>		  </a:t>
            </a:r>
            <a:r>
              <a:rPr lang="en-US" sz="1600" b="1" dirty="0" smtClean="0"/>
              <a:t>15</a:t>
            </a:r>
            <a:r>
              <a:rPr lang="en-US" sz="1600" b="1" dirty="0"/>
              <a:t>		 </a:t>
            </a:r>
            <a:r>
              <a:rPr lang="en-US" sz="1600" b="1" dirty="0" smtClean="0"/>
              <a:t>&lt;10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4678680" y="695517"/>
            <a:ext cx="3491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</a:t>
            </a:r>
            <a:r>
              <a:rPr lang="en-US" dirty="0" err="1" smtClean="0"/>
              <a:t>elbias</a:t>
            </a:r>
            <a:r>
              <a:rPr lang="en-US" dirty="0" smtClean="0"/>
              <a:t> mean </a:t>
            </a:r>
            <a:r>
              <a:rPr lang="en-US" dirty="0"/>
              <a:t>(%)        </a:t>
            </a:r>
            <a:r>
              <a:rPr lang="en-US" dirty="0" err="1"/>
              <a:t>relbias</a:t>
            </a:r>
            <a:r>
              <a:rPr lang="en-US" dirty="0"/>
              <a:t> </a:t>
            </a:r>
            <a:r>
              <a:rPr lang="en-US" dirty="0" err="1"/>
              <a:t>std</a:t>
            </a:r>
            <a:r>
              <a:rPr lang="en-US" dirty="0"/>
              <a:t>(%)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412" y="1"/>
            <a:ext cx="1849191" cy="52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" y="936919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Open Sans" panose="020B0606030504020204"/>
              </a:rPr>
              <a:t>ESA project supporting </a:t>
            </a:r>
            <a:r>
              <a:rPr lang="en-US" sz="2000" dirty="0" smtClean="0">
                <a:latin typeface="Open Sans" panose="020B0606030504020204"/>
              </a:rPr>
              <a:t>S5P </a:t>
            </a:r>
            <a:r>
              <a:rPr lang="en-US" sz="2000" dirty="0" smtClean="0">
                <a:latin typeface="Open Sans" panose="020B0606030504020204"/>
              </a:rPr>
              <a:t>validation work using COCCON network data is currently running. </a:t>
            </a:r>
            <a:r>
              <a:rPr lang="en-US" sz="2000" dirty="0">
                <a:latin typeface="Open Sans" panose="020B0606030504020204"/>
              </a:rPr>
              <a:t>EM27/SUN operators are most welcome to send their data to be included in the MPC validation work</a:t>
            </a:r>
            <a:r>
              <a:rPr lang="en-US" sz="2000" dirty="0" smtClean="0">
                <a:latin typeface="Open Sans" panose="020B0606030504020204"/>
              </a:rPr>
              <a:t>.</a:t>
            </a:r>
            <a:endParaRPr lang="en-US" sz="2000" dirty="0">
              <a:latin typeface="Open Sans" panose="020B0606030504020204"/>
            </a:endParaRPr>
          </a:p>
          <a:p>
            <a:endParaRPr lang="en-US" sz="2000" dirty="0" smtClean="0">
              <a:latin typeface="Open Sans" panose="020B0606030504020204"/>
            </a:endParaRPr>
          </a:p>
          <a:p>
            <a:endParaRPr lang="en-US" sz="2000" dirty="0">
              <a:latin typeface="Open Sans" panose="020B0606030504020204"/>
            </a:endParaRPr>
          </a:p>
          <a:p>
            <a:r>
              <a:rPr lang="en-US" sz="2000" dirty="0" smtClean="0">
                <a:latin typeface="Open Sans" panose="020B0606030504020204"/>
              </a:rPr>
              <a:t>A paper focusing on the validation of satellite data products (S5P &amp; OCO-2) using global COCCON network data is planned. If you want to participate in the paper please send me an email.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412" y="1"/>
            <a:ext cx="1849191" cy="524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664" y="4574789"/>
            <a:ext cx="119160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nl-BE" sz="30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 for your attention!</a:t>
            </a:r>
          </a:p>
          <a:p>
            <a:pPr algn="ctr"/>
            <a:endParaRPr lang="en-US" altLang="nl-BE" sz="30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altLang="nl-BE" sz="2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 / comments to </a:t>
            </a:r>
            <a:r>
              <a:rPr lang="en-US" altLang="nl-BE" sz="24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mahesh.sha@aeronomie.be</a:t>
            </a:r>
            <a:endParaRPr lang="en-US" altLang="nl-BE" sz="24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0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Sentinel-5 Precursor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583324"/>
            <a:ext cx="12192000" cy="5798426"/>
          </a:xfrm>
        </p:spPr>
        <p:txBody>
          <a:bodyPr/>
          <a:lstStyle/>
          <a:p>
            <a:pPr marL="0" indent="0" algn="just">
              <a:buFont typeface="Arial" pitchFamily="34" charset="0"/>
              <a:buNone/>
            </a:pPr>
            <a:r>
              <a:rPr lang="en-US" altLang="nl-BE" sz="1600" dirty="0" smtClean="0">
                <a:latin typeface="Open Sans" panose="020B0606030504020204" pitchFamily="34" charset="0"/>
              </a:rPr>
              <a:t>		    </a:t>
            </a:r>
          </a:p>
          <a:p>
            <a:pPr marL="0" indent="0" algn="just">
              <a:buNone/>
            </a:pPr>
            <a:r>
              <a:rPr lang="en-US" altLang="nl-BE" sz="1600" b="1" dirty="0">
                <a:latin typeface="Open Sans" panose="020B0606030504020204" pitchFamily="34" charset="0"/>
              </a:rPr>
              <a:t>Sentinel-5 Precursor (S-5P)</a:t>
            </a:r>
            <a:r>
              <a:rPr lang="en-US" altLang="nl-BE" sz="1600" dirty="0">
                <a:latin typeface="Open Sans" panose="020B0606030504020204" pitchFamily="34" charset="0"/>
              </a:rPr>
              <a:t> is the first of the ESA atmospheric composition of Sentinels contributing to the European Commission Copernicus </a:t>
            </a:r>
            <a:r>
              <a:rPr lang="en-US" altLang="nl-BE" sz="1600" dirty="0" err="1">
                <a:latin typeface="Open Sans" panose="020B0606030504020204" pitchFamily="34" charset="0"/>
              </a:rPr>
              <a:t>Programme</a:t>
            </a:r>
            <a:r>
              <a:rPr lang="en-US" altLang="nl-BE" sz="1600" dirty="0">
                <a:latin typeface="Open Sans" panose="020B0606030504020204" pitchFamily="34" charset="0"/>
              </a:rPr>
              <a:t> to improve our understanding of the planet and the environment.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altLang="nl-BE" sz="1600" dirty="0" smtClean="0">
                <a:latin typeface="Open Sans" panose="020B0606030504020204" pitchFamily="34" charset="0"/>
              </a:rPr>
              <a:t>S5P – launched on 13</a:t>
            </a:r>
            <a:r>
              <a:rPr lang="en-US" altLang="nl-BE" sz="1600" baseline="30000" dirty="0" smtClean="0">
                <a:latin typeface="Open Sans" panose="020B0606030504020204" pitchFamily="34" charset="0"/>
              </a:rPr>
              <a:t>th</a:t>
            </a:r>
            <a:r>
              <a:rPr lang="en-US" altLang="nl-BE" sz="1600" dirty="0" smtClean="0">
                <a:latin typeface="Open Sans" panose="020B0606030504020204" pitchFamily="34" charset="0"/>
              </a:rPr>
              <a:t> October 2017</a:t>
            </a:r>
            <a:r>
              <a:rPr lang="en-US" altLang="nl-BE" sz="1600" dirty="0">
                <a:latin typeface="Open Sans" panose="020B0606030504020204" pitchFamily="34" charset="0"/>
              </a:rPr>
              <a:t>,</a:t>
            </a:r>
            <a:r>
              <a:rPr lang="en-US" altLang="nl-BE" sz="1600" dirty="0" smtClean="0">
                <a:latin typeface="Open Sans" panose="020B0606030504020204" pitchFamily="34" charset="0"/>
              </a:rPr>
              <a:t> near-polar sun-synchronous orbit at an altitude of 824 km with an ascending node equatorial crossing at 13:30, orbit cycle 16 days (14 orbits per day, 227 orbits per cycle). Mission duration 7 years. 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endParaRPr lang="en-US" altLang="nl-BE" sz="1600" b="1" dirty="0" smtClean="0">
              <a:latin typeface="Open Sans" panose="020B0606030504020204" pitchFamily="34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n-US" altLang="nl-BE" sz="1600" b="1" dirty="0" err="1" smtClean="0">
                <a:latin typeface="Open Sans" panose="020B0606030504020204" pitchFamily="34" charset="0"/>
              </a:rPr>
              <a:t>TROPOsheric</a:t>
            </a:r>
            <a:r>
              <a:rPr lang="en-US" altLang="nl-BE" sz="1600" b="1" dirty="0" smtClean="0">
                <a:latin typeface="Open Sans" panose="020B0606030504020204" pitchFamily="34" charset="0"/>
              </a:rPr>
              <a:t> Monitoring Instrument (TROPOMI)</a:t>
            </a:r>
            <a:r>
              <a:rPr lang="en-US" altLang="nl-BE" sz="1600" dirty="0" smtClean="0">
                <a:latin typeface="Open Sans" panose="020B0606030504020204" pitchFamily="34" charset="0"/>
              </a:rPr>
              <a:t> is the single payload onboard S5P. It is a grating spectrometer covering 8 bands (UV – short-wave IR), and it uses a common telescope for UVN and SWIR. Pushbroom configuration and wide swath (108° </a:t>
            </a:r>
            <a:r>
              <a:rPr lang="en-US" altLang="nl-BE" sz="1600" dirty="0" smtClean="0">
                <a:latin typeface="Open Sans" panose="020B0606030504020204" pitchFamily="34" charset="0"/>
                <a:sym typeface="Wingdings" pitchFamily="2" charset="2"/>
              </a:rPr>
              <a:t> 2600 km on surface</a:t>
            </a:r>
            <a:r>
              <a:rPr lang="en-US" altLang="nl-BE" sz="1600" dirty="0" smtClean="0">
                <a:latin typeface="Open Sans" panose="020B0606030504020204" pitchFamily="34" charset="0"/>
              </a:rPr>
              <a:t>). The primary products measured are </a:t>
            </a:r>
            <a:r>
              <a:rPr lang="en-US" altLang="nl-BE" sz="1600" dirty="0">
                <a:latin typeface="Open Sans" panose="020B0606030504020204" pitchFamily="34" charset="0"/>
              </a:rPr>
              <a:t>O</a:t>
            </a:r>
            <a:r>
              <a:rPr lang="en-US" altLang="nl-BE" sz="1600" dirty="0" smtClean="0">
                <a:latin typeface="Open Sans" panose="020B0606030504020204" pitchFamily="34" charset="0"/>
              </a:rPr>
              <a:t>zone, NO</a:t>
            </a:r>
            <a:r>
              <a:rPr lang="en-US" altLang="nl-BE" sz="1600" baseline="-25000" dirty="0" smtClean="0">
                <a:latin typeface="Open Sans" panose="020B0606030504020204" pitchFamily="34" charset="0"/>
              </a:rPr>
              <a:t>2</a:t>
            </a:r>
            <a:r>
              <a:rPr lang="en-US" altLang="nl-BE" sz="1600" dirty="0" smtClean="0">
                <a:latin typeface="Open Sans" panose="020B0606030504020204" pitchFamily="34" charset="0"/>
              </a:rPr>
              <a:t>, CO, CH</a:t>
            </a:r>
            <a:r>
              <a:rPr lang="en-US" altLang="nl-BE" sz="1600" baseline="-25000" dirty="0">
                <a:latin typeface="Open Sans" panose="020B0606030504020204" pitchFamily="34" charset="0"/>
              </a:rPr>
              <a:t>2</a:t>
            </a:r>
            <a:r>
              <a:rPr lang="en-US" altLang="nl-BE" sz="1600" dirty="0" smtClean="0">
                <a:latin typeface="Open Sans" panose="020B0606030504020204" pitchFamily="34" charset="0"/>
              </a:rPr>
              <a:t>O, CH</a:t>
            </a:r>
            <a:r>
              <a:rPr lang="en-US" altLang="nl-BE" sz="1600" baseline="-25000" dirty="0" smtClean="0">
                <a:latin typeface="Open Sans" panose="020B0606030504020204" pitchFamily="34" charset="0"/>
              </a:rPr>
              <a:t>4</a:t>
            </a:r>
            <a:r>
              <a:rPr lang="en-US" altLang="nl-BE" sz="1600" dirty="0" smtClean="0">
                <a:latin typeface="Open Sans" panose="020B0606030504020204" pitchFamily="34" charset="0"/>
              </a:rPr>
              <a:t>, SO</a:t>
            </a:r>
            <a:r>
              <a:rPr lang="en-US" altLang="nl-BE" sz="1600" baseline="-25000" dirty="0" smtClean="0">
                <a:latin typeface="Open Sans" panose="020B0606030504020204" pitchFamily="34" charset="0"/>
              </a:rPr>
              <a:t>2</a:t>
            </a:r>
            <a:r>
              <a:rPr lang="en-US" altLang="nl-BE" sz="1600" dirty="0" smtClean="0">
                <a:latin typeface="Open Sans" panose="020B0606030504020204" pitchFamily="34" charset="0"/>
              </a:rPr>
              <a:t>, Aerosol, Clouds and UV-Index. The application of the data measured will be on ozone layer monitoring, climate monitoring, air quality monitoring and forecast, volcanic plume detection, and UV index forecast. </a:t>
            </a:r>
          </a:p>
          <a:p>
            <a:pPr marL="0" indent="0" algn="just">
              <a:buNone/>
            </a:pPr>
            <a:r>
              <a:rPr lang="en-US" altLang="nl-BE" sz="1600" dirty="0" smtClean="0">
                <a:latin typeface="Open Sans" panose="020B0606030504020204" pitchFamily="34" charset="0"/>
              </a:rPr>
              <a:t>CH</a:t>
            </a:r>
            <a:r>
              <a:rPr lang="en-US" altLang="nl-BE" sz="1600" baseline="-25000" dirty="0" smtClean="0">
                <a:latin typeface="Open Sans" panose="020B0606030504020204" pitchFamily="34" charset="0"/>
              </a:rPr>
              <a:t>4</a:t>
            </a:r>
            <a:r>
              <a:rPr lang="en-US" altLang="nl-BE" sz="1600" dirty="0" smtClean="0">
                <a:latin typeface="Open Sans" panose="020B0606030504020204" pitchFamily="34" charset="0"/>
              </a:rPr>
              <a:t> and CO products have a spatial sampling of 7x7 km</a:t>
            </a:r>
            <a:r>
              <a:rPr lang="en-US" altLang="nl-BE" sz="1600" baseline="30000" dirty="0" smtClean="0">
                <a:latin typeface="Open Sans" panose="020B0606030504020204" pitchFamily="34" charset="0"/>
              </a:rPr>
              <a:t>2</a:t>
            </a:r>
            <a:r>
              <a:rPr lang="en-US" altLang="nl-BE" sz="1600" dirty="0" smtClean="0">
                <a:latin typeface="Open Sans" panose="020B0606030504020204" pitchFamily="34" charset="0"/>
              </a:rPr>
              <a:t>. As of 6 August 2019 </a:t>
            </a:r>
            <a:r>
              <a:rPr lang="en-US" altLang="nl-BE" sz="1600" dirty="0">
                <a:latin typeface="Open Sans" panose="020B0606030504020204" pitchFamily="34" charset="0"/>
              </a:rPr>
              <a:t>(orbit 9388) the along track resolution was increased from 7 km to 5.5 km</a:t>
            </a:r>
            <a:r>
              <a:rPr lang="en-US" altLang="nl-BE" sz="1600" dirty="0" smtClean="0">
                <a:latin typeface="Open Sans" panose="020B0606030504020204" pitchFamily="34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107845"/>
              </p:ext>
            </p:extLst>
          </p:nvPr>
        </p:nvGraphicFramePr>
        <p:xfrm>
          <a:off x="538161" y="4341860"/>
          <a:ext cx="10434638" cy="1559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8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8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6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1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9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6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Parameter</a:t>
                      </a:r>
                      <a:endParaRPr lang="nl-BE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3" marR="68583" marT="54004" marB="540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600" b="1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Data Product</a:t>
                      </a:r>
                      <a:endParaRPr lang="nl-BE" sz="1600" b="1" kern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3" marR="68583" marT="54004" marB="540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Vertical resolution</a:t>
                      </a:r>
                      <a:endParaRPr lang="nl-BE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3" marR="68583" marT="54004" marB="540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Systematic Uncertainty Requirement</a:t>
                      </a:r>
                      <a:endParaRPr lang="nl-BE" sz="16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3" marR="68583" marT="54004" marB="540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Random Uncertainty Requirement</a:t>
                      </a:r>
                      <a:endParaRPr lang="nl-BE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3" marR="68583" marT="54004" marB="5400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1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nl-BE" sz="1600" baseline="-25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3" marR="68583" marT="54004" marB="54004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6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 CH</a:t>
                      </a:r>
                      <a:r>
                        <a:rPr lang="nl-BE" sz="16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nl-BE" sz="1600" b="1" kern="1200" baseline="-25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3" marR="68583" marT="54004" marB="540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column</a:t>
                      </a:r>
                      <a:endParaRPr lang="nl-BE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3" marR="68583" marT="54004" marB="540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1.5%</a:t>
                      </a:r>
                      <a:endParaRPr lang="nl-BE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3" marR="68583" marT="54004" marB="540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1%</a:t>
                      </a:r>
                      <a:endParaRPr lang="nl-BE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3" marR="68583" marT="54004" marB="5400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1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600" b="1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</a:t>
                      </a:r>
                      <a:endParaRPr lang="nl-BE" sz="1600" b="1" kern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3" marR="68583" marT="54004" marB="54004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6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 CO</a:t>
                      </a:r>
                      <a:endParaRPr lang="nl-BE" sz="1600" b="1" kern="1200" baseline="-25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3" marR="68583" marT="54004" marB="540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6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 column</a:t>
                      </a:r>
                      <a:endParaRPr lang="nl-BE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3" marR="68583" marT="54004" marB="540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6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15%</a:t>
                      </a:r>
                      <a:endParaRPr lang="nl-BE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3" marR="68583" marT="54004" marB="5400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6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&lt;10%</a:t>
                      </a:r>
                      <a:endParaRPr lang="nl-BE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3" marR="68583" marT="54004" marB="54004" anchor="ctr"/>
                </a:tc>
                <a:extLst>
                  <a:ext uri="{0D108BD9-81ED-4DB2-BD59-A6C34878D82A}">
                    <a16:rowId xmlns:a16="http://schemas.microsoft.com/office/drawing/2014/main" val="564045929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65164" y="4015421"/>
            <a:ext cx="108806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l-BE" sz="1600" b="1" dirty="0">
                <a:solidFill>
                  <a:srgbClr val="000000"/>
                </a:solidFill>
              </a:rPr>
              <a:t>Table 1 – </a:t>
            </a:r>
            <a:r>
              <a:rPr lang="en-US" altLang="nl-BE" sz="1600" dirty="0">
                <a:solidFill>
                  <a:srgbClr val="000000"/>
                </a:solidFill>
              </a:rPr>
              <a:t>Sentinel-5P TROPOMI mandatory atmospheric composition data products addressed </a:t>
            </a:r>
            <a:r>
              <a:rPr lang="en-US" altLang="nl-BE" sz="1600" dirty="0" smtClean="0">
                <a:solidFill>
                  <a:srgbClr val="000000"/>
                </a:solidFill>
              </a:rPr>
              <a:t>in this talk</a:t>
            </a:r>
            <a:endParaRPr lang="en-US" altLang="nl-BE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9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Ground-based network used for the validation study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5925" y="840058"/>
            <a:ext cx="118198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Collaborative Carbon Column Observing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http://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www.imk-asf.kit.edu/english/COCCON.php</a:t>
            </a:r>
            <a:endPara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Hosted by </a:t>
            </a:r>
            <a:r>
              <a:rPr lang="en-US" dirty="0">
                <a:latin typeface="Open Sans" panose="020B0606030504020204"/>
              </a:rPr>
              <a:t>Karlsruhe Institute of Technology (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KIT)</a:t>
            </a:r>
            <a:endPara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QC / QA and calibration of each unit by KIT, traceable to co-located TCCON and reference EM27/SUN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Usage of common analysis tools PREPROCESS (raw interferogram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 spectrum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+ PROFFAST (spectrum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 Xgas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Individual processing by site PIs or possibility to use central processing and data dissemination facility at KIT supported by ESA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/>
              </a:rPr>
              <a:t>GEOMS template for COCCON has been defined and currently being implemented and tested at the COCCON central facility at </a:t>
            </a:r>
            <a:r>
              <a:rPr lang="en-US" dirty="0" smtClean="0">
                <a:latin typeface="Open Sans" panose="020B0606030504020204"/>
              </a:rPr>
              <a:t>KIT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/>
              </a:rPr>
              <a:t>BIRA </a:t>
            </a:r>
            <a:r>
              <a:rPr lang="en-US" dirty="0" smtClean="0">
                <a:latin typeface="Open Sans" panose="020B0606030504020204"/>
              </a:rPr>
              <a:t>supports </a:t>
            </a:r>
            <a:r>
              <a:rPr lang="en-US" dirty="0">
                <a:latin typeface="Open Sans" panose="020B0606030504020204"/>
              </a:rPr>
              <a:t>data QA/QC of the data stream from the CF to the final EVDC data </a:t>
            </a:r>
            <a:r>
              <a:rPr lang="en-US" dirty="0" smtClean="0">
                <a:latin typeface="Open Sans" panose="020B0606030504020204"/>
              </a:rPr>
              <a:t>repository and </a:t>
            </a:r>
            <a:r>
              <a:rPr lang="en-US" dirty="0">
                <a:latin typeface="Open Sans" panose="020B0606030504020204"/>
              </a:rPr>
              <a:t>performs / coordinates satellite validation </a:t>
            </a:r>
            <a:r>
              <a:rPr lang="en-US" dirty="0" smtClean="0">
                <a:latin typeface="Open Sans" panose="020B0606030504020204"/>
              </a:rPr>
              <a:t>activities.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Supplement TCCON with portable units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Denser sampling for observing GHG gradients on smaller scale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Traveling standard – stable calibration characteristics, linking high resolution measurements on continental scale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Suitable for satellite validation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412" y="1"/>
            <a:ext cx="1849191" cy="52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2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Coincidence criteria used for the validation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3324"/>
            <a:ext cx="12192000" cy="5798426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en-US" altLang="en-US" sz="1600" dirty="0">
                <a:latin typeface="Open Sans" panose="020B0606030504020204" pitchFamily="34" charset="0"/>
              </a:rPr>
              <a:t>		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n-US" altLang="nl-BE" sz="16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Period </a:t>
            </a:r>
            <a:r>
              <a:rPr lang="en-US" altLang="nl-BE" sz="1600" dirty="0">
                <a:solidFill>
                  <a:srgbClr val="000000"/>
                </a:solidFill>
                <a:latin typeface="Open Sans" panose="020B0606030504020204" pitchFamily="34" charset="0"/>
              </a:rPr>
              <a:t>of study started with the first available </a:t>
            </a:r>
            <a:r>
              <a:rPr lang="en-US" altLang="nl-BE" sz="16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data </a:t>
            </a:r>
            <a:r>
              <a:rPr lang="en-US" altLang="nl-BE" sz="1600" dirty="0">
                <a:solidFill>
                  <a:srgbClr val="000000"/>
                </a:solidFill>
                <a:latin typeface="Open Sans" panose="020B0606030504020204" pitchFamily="34" charset="0"/>
              </a:rPr>
              <a:t>(17 November </a:t>
            </a:r>
            <a:r>
              <a:rPr lang="en-US" altLang="nl-BE" sz="16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2017) till </a:t>
            </a:r>
            <a:r>
              <a:rPr lang="en-US" altLang="nl-BE" sz="1600" dirty="0">
                <a:solidFill>
                  <a:srgbClr val="000000"/>
                </a:solidFill>
                <a:latin typeface="Open Sans" panose="020B0606030504020204" pitchFamily="34" charset="0"/>
              </a:rPr>
              <a:t>1 </a:t>
            </a:r>
            <a:r>
              <a:rPr lang="en-US" altLang="nl-BE" sz="16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January 2021</a:t>
            </a:r>
            <a:endParaRPr lang="en-US" altLang="nl-BE" sz="16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n-US" altLang="nl-BE" sz="16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COCCON </a:t>
            </a:r>
            <a:r>
              <a:rPr lang="en-US" altLang="nl-BE" sz="1600" dirty="0">
                <a:solidFill>
                  <a:srgbClr val="000000"/>
                </a:solidFill>
                <a:latin typeface="Open Sans" panose="020B0606030504020204" pitchFamily="34" charset="0"/>
              </a:rPr>
              <a:t>data </a:t>
            </a:r>
            <a:r>
              <a:rPr lang="en-US" altLang="nl-BE" sz="16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from </a:t>
            </a:r>
            <a:r>
              <a:rPr lang="en-US" altLang="nl-BE" sz="1600" dirty="0">
                <a:solidFill>
                  <a:srgbClr val="000000"/>
                </a:solidFill>
                <a:latin typeface="Open Sans" panose="020B0606030504020204" pitchFamily="34" charset="0"/>
              </a:rPr>
              <a:t>6</a:t>
            </a:r>
            <a:r>
              <a:rPr lang="en-US" altLang="nl-BE" sz="16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stations used in this study </a:t>
            </a:r>
            <a:r>
              <a:rPr lang="en-US" altLang="nl-BE" sz="1600" dirty="0" smtClean="0">
                <a:solidFill>
                  <a:srgbClr val="000000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 Many Thanks!	(Data from 6 other stations submitted recently)</a:t>
            </a:r>
            <a:endParaRPr lang="en-US" altLang="nl-BE" sz="16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n-US" altLang="nl-BE" sz="16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S5P data from the Copernicus data hub and the Mission Performance Centre (MPC) provided by the Payload Data Ground Segment (PDGS) at DLR</a:t>
            </a:r>
          </a:p>
          <a:p>
            <a:pPr algn="just" eaLnBrk="1" hangingPunct="1">
              <a:buNone/>
            </a:pPr>
            <a:r>
              <a:rPr lang="en-US" altLang="nl-BE" sz="16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</a:t>
            </a:r>
            <a:r>
              <a:rPr lang="en-US" altLang="en-US" sz="16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S5P CH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4</a:t>
            </a:r>
            <a:r>
              <a:rPr lang="en-US" altLang="en-US" sz="16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and CO versions </a:t>
            </a:r>
            <a:r>
              <a:rPr lang="en-US" altLang="en-US" sz="1600" dirty="0" smtClean="0">
                <a:solidFill>
                  <a:srgbClr val="000000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RPRO &amp; OFFL – latest version of the files taken for the validation</a:t>
            </a:r>
            <a:endParaRPr lang="en-US" altLang="nl-BE" sz="1600" dirty="0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n-US" altLang="nl-BE" sz="16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Coincidence </a:t>
            </a:r>
            <a:r>
              <a:rPr lang="en-US" altLang="nl-BE" sz="1600" dirty="0">
                <a:solidFill>
                  <a:srgbClr val="000000"/>
                </a:solidFill>
                <a:latin typeface="Open Sans" panose="020B0606030504020204" pitchFamily="34" charset="0"/>
              </a:rPr>
              <a:t>criteria for </a:t>
            </a:r>
            <a:r>
              <a:rPr lang="en-US" altLang="nl-BE" sz="16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CH</a:t>
            </a:r>
            <a:r>
              <a:rPr lang="en-US" altLang="nl-BE" sz="1600" baseline="-250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4</a:t>
            </a:r>
            <a:r>
              <a:rPr lang="en-US" altLang="nl-BE" sz="16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and CO: </a:t>
            </a:r>
            <a:r>
              <a:rPr lang="en-US" altLang="nl-BE" sz="1600" dirty="0">
                <a:solidFill>
                  <a:srgbClr val="000000"/>
                </a:solidFill>
                <a:latin typeface="Open Sans" panose="020B0606030504020204" pitchFamily="34" charset="0"/>
              </a:rPr>
              <a:t>Time delta = 1h </a:t>
            </a:r>
            <a:r>
              <a:rPr lang="en-US" altLang="nl-BE" sz="16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(similar to TCCON validation results)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n-US" altLang="nl-BE" sz="16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Geo-distance </a:t>
            </a:r>
            <a:r>
              <a:rPr lang="en-US" altLang="nl-BE" sz="1600" dirty="0">
                <a:solidFill>
                  <a:srgbClr val="000000"/>
                </a:solidFill>
                <a:latin typeface="Open Sans" panose="020B0606030504020204" pitchFamily="34" charset="0"/>
              </a:rPr>
              <a:t>delta </a:t>
            </a:r>
            <a:r>
              <a:rPr lang="en-US" altLang="nl-BE" sz="16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(radius) = 100 km (for CH</a:t>
            </a:r>
            <a:r>
              <a:rPr lang="en-US" altLang="nl-BE" sz="1600" baseline="-250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4</a:t>
            </a:r>
            <a:r>
              <a:rPr lang="en-US" altLang="nl-BE" sz="16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), and 50 km (for CO</a:t>
            </a:r>
            <a:r>
              <a:rPr lang="en-US" altLang="nl-BE" sz="1600" dirty="0">
                <a:solidFill>
                  <a:srgbClr val="000000"/>
                </a:solidFill>
                <a:latin typeface="Open Sans" panose="020B0606030504020204" pitchFamily="34" charset="0"/>
              </a:rPr>
              <a:t>) (similar to TCCON validation results)</a:t>
            </a:r>
            <a:r>
              <a:rPr lang="en-US" altLang="nl-BE" sz="16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; </a:t>
            </a:r>
            <a:r>
              <a:rPr lang="en-US" altLang="nl-BE" sz="1600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qa_value</a:t>
            </a:r>
            <a:r>
              <a:rPr lang="en-US" altLang="nl-BE" sz="16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&gt;0.5</a:t>
            </a:r>
            <a:r>
              <a:rPr lang="en-US" altLang="nl-BE" sz="1600" dirty="0">
                <a:solidFill>
                  <a:srgbClr val="000000"/>
                </a:solidFill>
                <a:latin typeface="Open Sans" panose="020B0606030504020204" pitchFamily="34" charset="0"/>
              </a:rPr>
              <a:t>. </a:t>
            </a:r>
            <a:endParaRPr lang="en-US" altLang="nl-BE" sz="1600" dirty="0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nl-BE" sz="16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From </a:t>
            </a:r>
            <a:r>
              <a:rPr lang="en-US" altLang="nl-BE" sz="1600" dirty="0">
                <a:solidFill>
                  <a:srgbClr val="000000"/>
                </a:solidFill>
                <a:latin typeface="Open Sans" panose="020B0606030504020204" pitchFamily="34" charset="0"/>
              </a:rPr>
              <a:t>the coincident and filtered satellite measurements an average of all pixels </a:t>
            </a:r>
            <a:r>
              <a:rPr lang="en-US" altLang="nl-BE" sz="16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was </a:t>
            </a:r>
            <a:r>
              <a:rPr lang="en-US" altLang="nl-BE" sz="1600" dirty="0">
                <a:solidFill>
                  <a:srgbClr val="000000"/>
                </a:solidFill>
                <a:latin typeface="Open Sans" panose="020B0606030504020204" pitchFamily="34" charset="0"/>
              </a:rPr>
              <a:t>taken for each </a:t>
            </a:r>
            <a:r>
              <a:rPr lang="en-US" altLang="nl-BE" sz="16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COCCON measurement</a:t>
            </a:r>
            <a:endParaRPr lang="en-US" altLang="nl-BE" sz="16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n-US" altLang="nl-BE" sz="16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S5P </a:t>
            </a:r>
            <a:r>
              <a:rPr lang="en-US" altLang="nl-BE" sz="1600" dirty="0">
                <a:solidFill>
                  <a:srgbClr val="000000"/>
                </a:solidFill>
                <a:latin typeface="Open Sans" panose="020B0606030504020204" pitchFamily="34" charset="0"/>
              </a:rPr>
              <a:t>CH</a:t>
            </a:r>
            <a:r>
              <a:rPr lang="en-US" altLang="nl-BE" sz="1600" baseline="-25000" dirty="0">
                <a:solidFill>
                  <a:srgbClr val="000000"/>
                </a:solidFill>
                <a:latin typeface="Open Sans" panose="020B0606030504020204" pitchFamily="34" charset="0"/>
              </a:rPr>
              <a:t>4</a:t>
            </a:r>
            <a:r>
              <a:rPr lang="en-US" altLang="nl-BE" sz="16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altLang="nl-BE" sz="16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and CO priori </a:t>
            </a:r>
            <a:r>
              <a:rPr lang="en-US" altLang="nl-BE" sz="1600" dirty="0">
                <a:solidFill>
                  <a:srgbClr val="000000"/>
                </a:solidFill>
                <a:latin typeface="Open Sans" panose="020B0606030504020204" pitchFamily="34" charset="0"/>
              </a:rPr>
              <a:t>is used as common prior (Rodgers, 2003), altitude correction is done for each satellite pixel to the ground-based station height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en-US" altLang="nl-BE" sz="16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n-US" altLang="nl-BE" sz="16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Validation </a:t>
            </a:r>
            <a:r>
              <a:rPr lang="en-US" altLang="nl-BE" sz="1600" dirty="0">
                <a:solidFill>
                  <a:srgbClr val="000000"/>
                </a:solidFill>
                <a:latin typeface="Open Sans" panose="020B0606030504020204" pitchFamily="34" charset="0"/>
              </a:rPr>
              <a:t>using </a:t>
            </a:r>
            <a:r>
              <a:rPr lang="en-US" altLang="nl-BE" sz="16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TCCON &amp; NDACC CH</a:t>
            </a:r>
            <a:r>
              <a:rPr lang="en-US" altLang="nl-BE" sz="1600" baseline="-250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4</a:t>
            </a:r>
            <a:r>
              <a:rPr lang="en-US" altLang="nl-BE" sz="16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and CO data </a:t>
            </a:r>
            <a:r>
              <a:rPr lang="en-US" altLang="nl-BE" sz="1600" dirty="0">
                <a:solidFill>
                  <a:srgbClr val="000000"/>
                </a:solidFill>
                <a:latin typeface="Open Sans" panose="020B0606030504020204" pitchFamily="34" charset="0"/>
              </a:rPr>
              <a:t>are part of the </a:t>
            </a:r>
            <a:r>
              <a:rPr lang="en-US" altLang="nl-BE" sz="16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ESA MPC-VDAF </a:t>
            </a:r>
            <a:r>
              <a:rPr lang="en-US" altLang="nl-BE" sz="1600" dirty="0">
                <a:solidFill>
                  <a:srgbClr val="000000"/>
                </a:solidFill>
                <a:latin typeface="Open Sans" panose="020B0606030504020204" pitchFamily="34" charset="0"/>
              </a:rPr>
              <a:t>study (</a:t>
            </a:r>
            <a:r>
              <a:rPr lang="en-US" altLang="nl-BE" sz="1600" dirty="0">
                <a:solidFill>
                  <a:srgbClr val="000000"/>
                </a:solidFill>
                <a:latin typeface="Open Sans" panose="020B0606030504020204" pitchFamily="34" charset="0"/>
                <a:hlinkClick r:id="rId3"/>
              </a:rPr>
              <a:t>https://mpc-vdaf.tropomi.eu</a:t>
            </a:r>
            <a:r>
              <a:rPr lang="en-US" altLang="nl-BE" sz="1600" dirty="0" smtClean="0">
                <a:solidFill>
                  <a:srgbClr val="000000"/>
                </a:solidFill>
                <a:latin typeface="Open Sans" panose="020B0606030504020204" pitchFamily="34" charset="0"/>
                <a:hlinkClick r:id="rId3"/>
              </a:rPr>
              <a:t>/</a:t>
            </a:r>
            <a:r>
              <a:rPr lang="en-US" altLang="nl-BE" sz="16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) and 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</a:rPr>
              <a:t>SVANTE (S5P Validation and Calibration Experiment, 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  <a:hlinkClick r:id="rId4"/>
              </a:rPr>
              <a:t>https://s5pcampaigns.aeronomie.be</a:t>
            </a:r>
            <a:r>
              <a:rPr lang="en-US" sz="1600" dirty="0" smtClean="0">
                <a:solidFill>
                  <a:srgbClr val="000000"/>
                </a:solidFill>
                <a:latin typeface="Open Sans" panose="020B0606030504020204" pitchFamily="34" charset="0"/>
                <a:hlinkClick r:id="rId4"/>
              </a:rPr>
              <a:t>/</a:t>
            </a:r>
            <a:r>
              <a:rPr lang="en-US" sz="16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) </a:t>
            </a:r>
            <a:r>
              <a:rPr lang="en-US" sz="16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project</a:t>
            </a:r>
            <a:endParaRPr lang="en-US" altLang="nl-BE" sz="1600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1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S5P XCH</a:t>
            </a:r>
            <a:r>
              <a:rPr lang="en-US" baseline="-25000" dirty="0" smtClean="0"/>
              <a:t>4 </a:t>
            </a:r>
            <a:r>
              <a:rPr lang="en-US" dirty="0" smtClean="0"/>
              <a:t>products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7899" y="891199"/>
            <a:ext cx="11146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Open Sans" panose="020B0606030504020204"/>
              </a:rPr>
              <a:t>Official methane level 2 files contain two types of methane data: (1) </a:t>
            </a:r>
            <a:r>
              <a:rPr lang="en-US" sz="1600" b="1" dirty="0" smtClean="0">
                <a:latin typeface="Open Sans" panose="020B0606030504020204"/>
              </a:rPr>
              <a:t>standard XCH</a:t>
            </a:r>
            <a:r>
              <a:rPr lang="en-US" sz="1600" b="1" baseline="-25000" dirty="0" smtClean="0">
                <a:latin typeface="Open Sans" panose="020B0606030504020204"/>
              </a:rPr>
              <a:t>4</a:t>
            </a:r>
            <a:r>
              <a:rPr lang="en-US" sz="1600" b="1" dirty="0" smtClean="0">
                <a:latin typeface="Open Sans" panose="020B0606030504020204"/>
              </a:rPr>
              <a:t> product </a:t>
            </a:r>
            <a:r>
              <a:rPr lang="en-US" sz="1600" dirty="0" smtClean="0">
                <a:latin typeface="Open Sans" panose="020B0606030504020204"/>
              </a:rPr>
              <a:t>and (2) </a:t>
            </a:r>
            <a:r>
              <a:rPr lang="en-US" sz="1600" b="1" dirty="0" smtClean="0">
                <a:latin typeface="Open Sans" panose="020B0606030504020204"/>
              </a:rPr>
              <a:t>bias corrected XCH</a:t>
            </a:r>
            <a:r>
              <a:rPr lang="en-US" sz="1600" b="1" baseline="-25000" dirty="0">
                <a:latin typeface="Open Sans" panose="020B0606030504020204"/>
              </a:rPr>
              <a:t>4</a:t>
            </a:r>
            <a:r>
              <a:rPr lang="en-US" sz="1600" b="1" dirty="0" smtClean="0">
                <a:latin typeface="Open Sans" panose="020B0606030504020204"/>
              </a:rPr>
              <a:t> product</a:t>
            </a:r>
          </a:p>
          <a:p>
            <a:endParaRPr lang="en-US" sz="1600" dirty="0">
              <a:latin typeface="Open Sans" panose="020B0606030504020204"/>
            </a:endParaRPr>
          </a:p>
          <a:p>
            <a:r>
              <a:rPr lang="en-US" sz="1600" dirty="0" smtClean="0">
                <a:latin typeface="Open Sans" panose="020B0606030504020204"/>
              </a:rPr>
              <a:t>The standard XCH</a:t>
            </a:r>
            <a:r>
              <a:rPr lang="en-US" sz="1600" baseline="-25000" dirty="0">
                <a:latin typeface="Open Sans" panose="020B0606030504020204"/>
              </a:rPr>
              <a:t>4</a:t>
            </a:r>
            <a:r>
              <a:rPr lang="en-US" sz="1600" dirty="0" smtClean="0">
                <a:latin typeface="Open Sans" panose="020B0606030504020204"/>
              </a:rPr>
              <a:t> product shows a surface albedo dependence which is corrected using GOSAT XCH</a:t>
            </a:r>
            <a:r>
              <a:rPr lang="en-US" sz="1600" baseline="-25000" dirty="0" smtClean="0">
                <a:latin typeface="Open Sans" panose="020B0606030504020204"/>
              </a:rPr>
              <a:t>4</a:t>
            </a:r>
            <a:r>
              <a:rPr lang="en-US" sz="1600" dirty="0" smtClean="0">
                <a:latin typeface="Open Sans" panose="020B0606030504020204"/>
              </a:rPr>
              <a:t> data</a:t>
            </a:r>
            <a:endParaRPr lang="en-US" sz="1600" dirty="0">
              <a:latin typeface="Open Sans" panose="020B0606030504020204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43"/>
          <a:stretch/>
        </p:blipFill>
        <p:spPr bwMode="auto">
          <a:xfrm>
            <a:off x="4207994" y="2025608"/>
            <a:ext cx="7984006" cy="282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45"/>
          <a:stretch/>
        </p:blipFill>
        <p:spPr bwMode="auto">
          <a:xfrm>
            <a:off x="4399476" y="5042273"/>
            <a:ext cx="7601041" cy="62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399476" y="5878036"/>
            <a:ext cx="6938270" cy="331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1F4E79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731519" marR="0" indent="-27431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1F4E79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12192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1F4E79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1F4E79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1F4E79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25908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1F4E79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30480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1F4E79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35052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1F4E79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39624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1F4E79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indent="0" algn="just" hangingPunct="1">
              <a:buFont typeface="Arial"/>
              <a:buNone/>
              <a:defRPr/>
            </a:pPr>
            <a:r>
              <a:rPr lang="en-US" altLang="en-US" sz="1400" dirty="0" smtClean="0">
                <a:solidFill>
                  <a:schemeClr val="tx1"/>
                </a:solidFill>
                <a:latin typeface="Open Sans" panose="020B0604020202020204" charset="0"/>
                <a:cs typeface="Open Sans" panose="020B0604020202020204" charset="0"/>
              </a:rPr>
              <a:t>Reference: ATBD for Sentinel-5 Precursor Methane Retrieval</a:t>
            </a:r>
          </a:p>
        </p:txBody>
      </p:sp>
    </p:spTree>
    <p:extLst>
      <p:ext uri="{BB962C8B-B14F-4D97-AF65-F5344CB8AC3E}">
        <p14:creationId xmlns:p14="http://schemas.microsoft.com/office/powerpoint/2010/main" val="35398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764923"/>
            <a:ext cx="5429250" cy="250580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S5P validation </a:t>
            </a:r>
            <a:r>
              <a:rPr lang="en-US" dirty="0"/>
              <a:t>results </a:t>
            </a:r>
            <a:r>
              <a:rPr lang="en-US" dirty="0" smtClean="0"/>
              <a:t>– XCH</a:t>
            </a:r>
            <a:r>
              <a:rPr lang="en-US" baseline="-25000" dirty="0" smtClean="0"/>
              <a:t>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16851" y="5920407"/>
            <a:ext cx="4003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Open Sans" panose="020B0606030504020204"/>
              </a:rPr>
              <a:t>High scatter remains for very low surface albedo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924" y="573204"/>
            <a:ext cx="11916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S5P standard XCH</a:t>
            </a:r>
            <a:r>
              <a:rPr lang="en-US" sz="1400" baseline="-25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product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923" y="3212620"/>
            <a:ext cx="11916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S5P bias corrected XCH</a:t>
            </a:r>
            <a:r>
              <a:rPr lang="en-US" sz="1400" baseline="-25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product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8584" y="5920407"/>
            <a:ext cx="4003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Open Sans" panose="020B0606030504020204"/>
              </a:rPr>
              <a:t>Bias dependence seen for high SZA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3245240"/>
            <a:ext cx="5775948" cy="26658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30" y="696350"/>
            <a:ext cx="5775948" cy="26658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48" y="3473833"/>
            <a:ext cx="5429250" cy="25058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412" y="1"/>
            <a:ext cx="1849191" cy="52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8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S5P validation </a:t>
            </a:r>
            <a:r>
              <a:rPr lang="en-US" dirty="0"/>
              <a:t>results </a:t>
            </a:r>
            <a:r>
              <a:rPr lang="en-US" dirty="0" smtClean="0"/>
              <a:t>– XCH</a:t>
            </a:r>
            <a:r>
              <a:rPr lang="en-US" baseline="-25000" dirty="0" smtClean="0"/>
              <a:t>4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" y="1140600"/>
            <a:ext cx="4112400" cy="18980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219200"/>
            <a:ext cx="4112400" cy="18980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075" y="1219200"/>
            <a:ext cx="4112400" cy="18980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4112400" cy="18980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505200"/>
            <a:ext cx="4112400" cy="18980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505200"/>
            <a:ext cx="4112400" cy="18980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412" y="1"/>
            <a:ext cx="1849191" cy="52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S5P validation </a:t>
            </a:r>
            <a:r>
              <a:rPr lang="en-US" dirty="0"/>
              <a:t>results </a:t>
            </a:r>
            <a:r>
              <a:rPr lang="en-US" dirty="0" smtClean="0"/>
              <a:t>– XCH</a:t>
            </a:r>
            <a:r>
              <a:rPr lang="en-US" baseline="-25000" dirty="0" smtClean="0"/>
              <a:t>4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4241800" cy="19577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143000"/>
            <a:ext cx="4241800" cy="19577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00" y="1143000"/>
            <a:ext cx="4241800" cy="19577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0"/>
            <a:ext cx="4241800" cy="19577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581400"/>
            <a:ext cx="4241800" cy="19577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00" y="3581400"/>
            <a:ext cx="4241800" cy="19577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412" y="1"/>
            <a:ext cx="1849191" cy="52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4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11530"/>
            <a:ext cx="7552945" cy="2697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450"/>
            <a:ext cx="7552945" cy="269748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S5P validation </a:t>
            </a:r>
            <a:r>
              <a:rPr lang="en-US" dirty="0"/>
              <a:t>results </a:t>
            </a:r>
            <a:r>
              <a:rPr lang="en-US" dirty="0" smtClean="0"/>
              <a:t>– XCH</a:t>
            </a:r>
            <a:r>
              <a:rPr lang="en-US" baseline="-25000" dirty="0" smtClean="0"/>
              <a:t>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544" y="651510"/>
            <a:ext cx="3689965" cy="2767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674" y="3384690"/>
            <a:ext cx="3689965" cy="276747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553200" y="4648200"/>
            <a:ext cx="208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Bias corrected XCH</a:t>
            </a:r>
            <a:r>
              <a:rPr lang="en-US" baseline="-25000" dirty="0"/>
              <a:t>4</a:t>
            </a:r>
            <a:endParaRPr lang="en-US" baseline="-25000" dirty="0"/>
          </a:p>
        </p:txBody>
      </p:sp>
      <p:sp>
        <p:nvSpPr>
          <p:cNvPr id="17" name="Rectangle 16"/>
          <p:cNvSpPr/>
          <p:nvPr/>
        </p:nvSpPr>
        <p:spPr>
          <a:xfrm>
            <a:off x="6705600" y="1828800"/>
            <a:ext cx="1592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Standard XCH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412" y="1"/>
            <a:ext cx="1849191" cy="52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BIRA-IASB">
      <a:dk1>
        <a:srgbClr val="231F20"/>
      </a:dk1>
      <a:lt1>
        <a:sysClr val="window" lastClr="FFFFFF"/>
      </a:lt1>
      <a:dk2>
        <a:srgbClr val="1F497D"/>
      </a:dk2>
      <a:lt2>
        <a:srgbClr val="E6E7E8"/>
      </a:lt2>
      <a:accent1>
        <a:srgbClr val="DD7626"/>
      </a:accent1>
      <a:accent2>
        <a:srgbClr val="EBA370"/>
      </a:accent2>
      <a:accent3>
        <a:srgbClr val="254F77"/>
      </a:accent3>
      <a:accent4>
        <a:srgbClr val="688CB1"/>
      </a:accent4>
      <a:accent5>
        <a:srgbClr val="9BB3CA"/>
      </a:accent5>
      <a:accent6>
        <a:srgbClr val="E6E7E8"/>
      </a:accent6>
      <a:hlink>
        <a:srgbClr val="DD762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4337</TotalTime>
  <Words>1028</Words>
  <Application>Microsoft Office PowerPoint</Application>
  <PresentationFormat>Widescreen</PresentationFormat>
  <Paragraphs>92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Gill Sans MT</vt:lpstr>
      <vt:lpstr>Open Sans</vt:lpstr>
      <vt:lpstr>Open Sans Light</vt:lpstr>
      <vt:lpstr>Open Sans SemiBold</vt:lpstr>
      <vt:lpstr>Verdana</vt:lpstr>
      <vt:lpstr>Wingdings</vt:lpstr>
      <vt:lpstr>1_Office Theme</vt:lpstr>
      <vt:lpstr>PowerPoint Presentation</vt:lpstr>
      <vt:lpstr>Sentinel-5 Precursor</vt:lpstr>
      <vt:lpstr>Ground-based network used for the validation study</vt:lpstr>
      <vt:lpstr>Coincidence criteria used for the validation study</vt:lpstr>
      <vt:lpstr>S5P XCH4 products</vt:lpstr>
      <vt:lpstr>S5P validation results – XCH4</vt:lpstr>
      <vt:lpstr>S5P validation results – XCH4</vt:lpstr>
      <vt:lpstr>S5P validation results – XCH4</vt:lpstr>
      <vt:lpstr>S5P validation results – XCH4</vt:lpstr>
      <vt:lpstr>S5P validation results – XCH4</vt:lpstr>
      <vt:lpstr>S5P validation results – XCO</vt:lpstr>
      <vt:lpstr>S5P validation results – XCO</vt:lpstr>
      <vt:lpstr>S5P validation results – XCO</vt:lpstr>
      <vt:lpstr>S5P validation results – XCO</vt:lpstr>
      <vt:lpstr>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TCCON and NDACC-IRWG sites</dc:title>
  <dc:creator>Mahesh Kumar Sha</dc:creator>
  <cp:lastModifiedBy>Mahesh Sha</cp:lastModifiedBy>
  <cp:revision>364</cp:revision>
  <cp:lastPrinted>2020-10-06T14:36:53Z</cp:lastPrinted>
  <dcterms:created xsi:type="dcterms:W3CDTF">2019-04-11T19:26:45Z</dcterms:created>
  <dcterms:modified xsi:type="dcterms:W3CDTF">2021-03-09T15:45:25Z</dcterms:modified>
</cp:coreProperties>
</file>